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handoutMasterIdLst>
    <p:handoutMasterId r:id="rId12"/>
  </p:handoutMasterIdLst>
  <p:sldIdLst>
    <p:sldId id="256" r:id="rId3"/>
    <p:sldId id="257" r:id="rId5"/>
    <p:sldId id="262" r:id="rId6"/>
    <p:sldId id="265" r:id="rId7"/>
    <p:sldId id="263" r:id="rId8"/>
    <p:sldId id="267" r:id="rId9"/>
    <p:sldId id="266" r:id="rId10"/>
    <p:sldId id="261" r:id="rId11"/>
  </p:sldIdLst>
  <p:sldSz cx="12192000" cy="6858000"/>
  <p:notesSz cx="7099300" cy="10234295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FF"/>
    <a:srgbClr val="EBD700"/>
    <a:srgbClr val="7E0C6E"/>
    <a:srgbClr val="036EB8"/>
    <a:srgbClr val="EF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82447" autoAdjust="0"/>
  </p:normalViewPr>
  <p:slideViewPr>
    <p:cSldViewPr snapToGrid="0">
      <p:cViewPr varScale="1">
        <p:scale>
          <a:sx n="75" d="100"/>
          <a:sy n="75" d="100"/>
        </p:scale>
        <p:origin x="348" y="1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398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8D473E7D-FC27-4893-8362-2764DBBADC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9FE85DE3-6C54-4F7B-B018-1C6B54BC851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46381306-AFC1-4CD6-9BDA-84B6E1C929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AA010BBB-6439-4E86-954B-826F3FA2D3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10BBB-6439-4E86-954B-826F3FA2D3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10BBB-6439-4E86-954B-826F3FA2D3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10BBB-6439-4E86-954B-826F3FA2D3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10BBB-6439-4E86-954B-826F3FA2D3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10BBB-6439-4E86-954B-826F3FA2D3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10BBB-6439-4E86-954B-826F3FA2D3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10BBB-6439-4E86-954B-826F3FA2D3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10BBB-6439-4E86-954B-826F3FA2D3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16"/>
          <p:cNvSpPr>
            <a:spLocks noChangeArrowheads="1"/>
          </p:cNvSpPr>
          <p:nvPr userDrawn="1"/>
        </p:nvSpPr>
        <p:spPr bwMode="auto">
          <a:xfrm>
            <a:off x="-1" y="0"/>
            <a:ext cx="12193200" cy="42372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8" t="26124" r="33459" b="25562"/>
          <a:stretch>
            <a:fillRect/>
          </a:stretch>
        </p:blipFill>
        <p:spPr>
          <a:xfrm>
            <a:off x="10995171" y="5912561"/>
            <a:ext cx="721453" cy="721453"/>
          </a:xfrm>
          <a:prstGeom prst="rect">
            <a:avLst/>
          </a:prstGeom>
        </p:spPr>
      </p:pic>
      <p:pic>
        <p:nvPicPr>
          <p:cNvPr id="8" name="Picture 1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08734" y="5914014"/>
            <a:ext cx="720000" cy="7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  <p:sp>
        <p:nvSpPr>
          <p:cNvPr id="7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8" name="日期占位符 3"/>
          <p:cNvSpPr txBox="1"/>
          <p:nvPr userDrawn="1"/>
        </p:nvSpPr>
        <p:spPr>
          <a:xfrm>
            <a:off x="-1200" y="6570000"/>
            <a:ext cx="33915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4"/>
          <p:cNvSpPr txBox="1"/>
          <p:nvPr userDrawn="1"/>
        </p:nvSpPr>
        <p:spPr>
          <a:xfrm>
            <a:off x="3390299" y="6570000"/>
            <a:ext cx="682748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XX</a:t>
            </a:r>
            <a:endParaRPr lang="zh-CN" altLang="en-US" dirty="0"/>
          </a:p>
        </p:txBody>
      </p:sp>
      <p:sp>
        <p:nvSpPr>
          <p:cNvPr id="10" name="灯片编号占位符 5"/>
          <p:cNvSpPr txBox="1"/>
          <p:nvPr userDrawn="1"/>
        </p:nvSpPr>
        <p:spPr>
          <a:xfrm>
            <a:off x="10217790" y="6570000"/>
            <a:ext cx="197420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  <p:sp>
        <p:nvSpPr>
          <p:cNvPr id="7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8" name="日期占位符 3"/>
          <p:cNvSpPr txBox="1"/>
          <p:nvPr userDrawn="1"/>
        </p:nvSpPr>
        <p:spPr>
          <a:xfrm>
            <a:off x="-1200" y="6570000"/>
            <a:ext cx="33915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4"/>
          <p:cNvSpPr txBox="1"/>
          <p:nvPr userDrawn="1"/>
        </p:nvSpPr>
        <p:spPr>
          <a:xfrm>
            <a:off x="3390299" y="6570000"/>
            <a:ext cx="682748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XX</a:t>
            </a:r>
            <a:endParaRPr lang="zh-CN" altLang="en-US" dirty="0"/>
          </a:p>
        </p:txBody>
      </p:sp>
      <p:sp>
        <p:nvSpPr>
          <p:cNvPr id="10" name="灯片编号占位符 5"/>
          <p:cNvSpPr txBox="1"/>
          <p:nvPr userDrawn="1"/>
        </p:nvSpPr>
        <p:spPr>
          <a:xfrm>
            <a:off x="10217790" y="6570000"/>
            <a:ext cx="197420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-1200" y="6570000"/>
            <a:ext cx="3391500" cy="2880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390299" y="6570000"/>
            <a:ext cx="6827489" cy="28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XX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217790" y="6570000"/>
            <a:ext cx="1974209" cy="2880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  <p:sp>
        <p:nvSpPr>
          <p:cNvPr id="7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8" name="日期占位符 3"/>
          <p:cNvSpPr txBox="1"/>
          <p:nvPr userDrawn="1"/>
        </p:nvSpPr>
        <p:spPr>
          <a:xfrm>
            <a:off x="-1200" y="6570000"/>
            <a:ext cx="33915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4"/>
          <p:cNvSpPr txBox="1"/>
          <p:nvPr userDrawn="1"/>
        </p:nvSpPr>
        <p:spPr>
          <a:xfrm>
            <a:off x="3390299" y="6570000"/>
            <a:ext cx="682748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XX</a:t>
            </a:r>
            <a:endParaRPr lang="zh-CN" altLang="en-US" dirty="0"/>
          </a:p>
        </p:txBody>
      </p:sp>
      <p:sp>
        <p:nvSpPr>
          <p:cNvPr id="10" name="灯片编号占位符 5"/>
          <p:cNvSpPr txBox="1"/>
          <p:nvPr userDrawn="1"/>
        </p:nvSpPr>
        <p:spPr>
          <a:xfrm>
            <a:off x="10217790" y="6570000"/>
            <a:ext cx="197420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  <p:sp>
        <p:nvSpPr>
          <p:cNvPr id="12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13" name="日期占位符 3"/>
          <p:cNvSpPr txBox="1"/>
          <p:nvPr userDrawn="1"/>
        </p:nvSpPr>
        <p:spPr>
          <a:xfrm>
            <a:off x="-1200" y="6570000"/>
            <a:ext cx="33915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4" name="页脚占位符 4"/>
          <p:cNvSpPr txBox="1"/>
          <p:nvPr userDrawn="1"/>
        </p:nvSpPr>
        <p:spPr>
          <a:xfrm>
            <a:off x="3390299" y="6570000"/>
            <a:ext cx="682748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XX</a:t>
            </a:r>
            <a:endParaRPr lang="zh-CN" altLang="en-US" dirty="0"/>
          </a:p>
        </p:txBody>
      </p:sp>
      <p:sp>
        <p:nvSpPr>
          <p:cNvPr id="15" name="灯片编号占位符 5"/>
          <p:cNvSpPr txBox="1"/>
          <p:nvPr userDrawn="1"/>
        </p:nvSpPr>
        <p:spPr>
          <a:xfrm>
            <a:off x="10217790" y="6570000"/>
            <a:ext cx="197420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  <p:sp>
        <p:nvSpPr>
          <p:cNvPr id="10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11" name="日期占位符 3"/>
          <p:cNvSpPr txBox="1"/>
          <p:nvPr userDrawn="1"/>
        </p:nvSpPr>
        <p:spPr>
          <a:xfrm>
            <a:off x="-1200" y="6570000"/>
            <a:ext cx="33915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4"/>
          <p:cNvSpPr txBox="1"/>
          <p:nvPr userDrawn="1"/>
        </p:nvSpPr>
        <p:spPr>
          <a:xfrm>
            <a:off x="3390299" y="6570000"/>
            <a:ext cx="682748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XX</a:t>
            </a:r>
            <a:endParaRPr lang="zh-CN" altLang="en-US" dirty="0"/>
          </a:p>
        </p:txBody>
      </p:sp>
      <p:sp>
        <p:nvSpPr>
          <p:cNvPr id="13" name="灯片编号占位符 5"/>
          <p:cNvSpPr txBox="1"/>
          <p:nvPr userDrawn="1"/>
        </p:nvSpPr>
        <p:spPr>
          <a:xfrm>
            <a:off x="10217790" y="6570000"/>
            <a:ext cx="197420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  <p:sp>
        <p:nvSpPr>
          <p:cNvPr id="6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7" name="日期占位符 3"/>
          <p:cNvSpPr txBox="1"/>
          <p:nvPr userDrawn="1"/>
        </p:nvSpPr>
        <p:spPr>
          <a:xfrm>
            <a:off x="-1200" y="6570000"/>
            <a:ext cx="33915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 txBox="1"/>
          <p:nvPr userDrawn="1"/>
        </p:nvSpPr>
        <p:spPr>
          <a:xfrm>
            <a:off x="3390299" y="6570000"/>
            <a:ext cx="682748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XX</a:t>
            </a:r>
            <a:endParaRPr lang="zh-CN" altLang="en-US" dirty="0"/>
          </a:p>
        </p:txBody>
      </p:sp>
      <p:sp>
        <p:nvSpPr>
          <p:cNvPr id="9" name="灯片编号占位符 5"/>
          <p:cNvSpPr txBox="1"/>
          <p:nvPr userDrawn="1"/>
        </p:nvSpPr>
        <p:spPr>
          <a:xfrm>
            <a:off x="10217790" y="6570000"/>
            <a:ext cx="197420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  <p:sp>
        <p:nvSpPr>
          <p:cNvPr id="5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6" name="日期占位符 3"/>
          <p:cNvSpPr txBox="1"/>
          <p:nvPr userDrawn="1"/>
        </p:nvSpPr>
        <p:spPr>
          <a:xfrm>
            <a:off x="-1200" y="6570000"/>
            <a:ext cx="33915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4"/>
          <p:cNvSpPr txBox="1"/>
          <p:nvPr userDrawn="1"/>
        </p:nvSpPr>
        <p:spPr>
          <a:xfrm>
            <a:off x="3390299" y="6570000"/>
            <a:ext cx="682748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XX</a:t>
            </a:r>
            <a:endParaRPr lang="zh-CN" altLang="en-US" dirty="0"/>
          </a:p>
        </p:txBody>
      </p:sp>
      <p:sp>
        <p:nvSpPr>
          <p:cNvPr id="8" name="灯片编号占位符 5"/>
          <p:cNvSpPr txBox="1"/>
          <p:nvPr userDrawn="1"/>
        </p:nvSpPr>
        <p:spPr>
          <a:xfrm>
            <a:off x="10217790" y="6570000"/>
            <a:ext cx="197420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  <p:sp>
        <p:nvSpPr>
          <p:cNvPr id="8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9" name="日期占位符 3"/>
          <p:cNvSpPr txBox="1"/>
          <p:nvPr userDrawn="1"/>
        </p:nvSpPr>
        <p:spPr>
          <a:xfrm>
            <a:off x="-1200" y="6570000"/>
            <a:ext cx="33915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4"/>
          <p:cNvSpPr txBox="1"/>
          <p:nvPr userDrawn="1"/>
        </p:nvSpPr>
        <p:spPr>
          <a:xfrm>
            <a:off x="3390299" y="6570000"/>
            <a:ext cx="682748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XX</a:t>
            </a:r>
            <a:endParaRPr lang="zh-CN" altLang="en-US" dirty="0"/>
          </a:p>
        </p:txBody>
      </p:sp>
      <p:sp>
        <p:nvSpPr>
          <p:cNvPr id="11" name="灯片编号占位符 5"/>
          <p:cNvSpPr txBox="1"/>
          <p:nvPr userDrawn="1"/>
        </p:nvSpPr>
        <p:spPr>
          <a:xfrm>
            <a:off x="10217790" y="6570000"/>
            <a:ext cx="197420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  <p:sp>
        <p:nvSpPr>
          <p:cNvPr id="8" name="AutoShape 16"/>
          <p:cNvSpPr>
            <a:spLocks noChangeArrowheads="1"/>
          </p:cNvSpPr>
          <p:nvPr userDrawn="1"/>
        </p:nvSpPr>
        <p:spPr bwMode="auto">
          <a:xfrm>
            <a:off x="-1200" y="6570000"/>
            <a:ext cx="12193200" cy="288000"/>
          </a:xfrm>
          <a:prstGeom prst="roundRect">
            <a:avLst>
              <a:gd name="adj" fmla="val 32"/>
            </a:avLst>
          </a:prstGeom>
          <a:solidFill>
            <a:srgbClr val="7E0C6E"/>
          </a:solidFill>
          <a:ln w="9525">
            <a:noFill/>
            <a:round/>
          </a:ln>
        </p:spPr>
        <p:txBody>
          <a:bodyPr wrap="none" anchor="ctr"/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Arial" panose="020B0604020202020204" pitchFamily="34" charset="0"/>
              <a:ea typeface="MS PGothic" panose="020B0600070205080204" charset="-128"/>
            </a:endParaRPr>
          </a:p>
        </p:txBody>
      </p:sp>
      <p:sp>
        <p:nvSpPr>
          <p:cNvPr id="9" name="日期占位符 3"/>
          <p:cNvSpPr txBox="1"/>
          <p:nvPr userDrawn="1"/>
        </p:nvSpPr>
        <p:spPr>
          <a:xfrm>
            <a:off x="-1200" y="6570000"/>
            <a:ext cx="33915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4"/>
          <p:cNvSpPr txBox="1"/>
          <p:nvPr userDrawn="1"/>
        </p:nvSpPr>
        <p:spPr>
          <a:xfrm>
            <a:off x="3390299" y="6570000"/>
            <a:ext cx="682748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XX</a:t>
            </a:r>
            <a:endParaRPr lang="zh-CN" altLang="en-US" dirty="0"/>
          </a:p>
        </p:txBody>
      </p:sp>
      <p:sp>
        <p:nvSpPr>
          <p:cNvPr id="11" name="灯片编号占位符 5"/>
          <p:cNvSpPr txBox="1"/>
          <p:nvPr userDrawn="1"/>
        </p:nvSpPr>
        <p:spPr>
          <a:xfrm>
            <a:off x="10217790" y="6570000"/>
            <a:ext cx="197420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F14452-8C96-4311-81FA-EF93C9DAC438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9115A-4F6D-4ED2-BA41-B1CB00E5F7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D8E94-DEAB-431C-8AC0-E255BED6156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random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9" descr="bei0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15468"/>
            <a:ext cx="3523376" cy="2642532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本框 7"/>
          <p:cNvSpPr txBox="1"/>
          <p:nvPr/>
        </p:nvSpPr>
        <p:spPr>
          <a:xfrm>
            <a:off x="0" y="1017279"/>
            <a:ext cx="121920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EFD7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人工智能技术</a:t>
            </a:r>
            <a:endParaRPr lang="en-US" altLang="zh-CN" sz="4000" dirty="0">
              <a:solidFill>
                <a:srgbClr val="EFD7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en-US" altLang="zh-CN" sz="3200" dirty="0">
                <a:solidFill>
                  <a:srgbClr val="EFD7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Artificial Intelligence</a:t>
            </a:r>
            <a:endParaRPr lang="en-US" altLang="zh-CN" sz="3200" dirty="0">
              <a:solidFill>
                <a:srgbClr val="EFD70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ctr"/>
            <a:endParaRPr lang="en-US" altLang="zh-CN" sz="3200" dirty="0">
              <a:solidFill>
                <a:srgbClr val="EFD70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2400" dirty="0">
                <a:solidFill>
                  <a:srgbClr val="EFD7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课程创意实践</a:t>
            </a:r>
            <a:endParaRPr lang="en-US" altLang="zh-CN" sz="2400" dirty="0">
              <a:solidFill>
                <a:srgbClr val="EFD7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en-US" altLang="zh-CN" sz="2000" dirty="0">
                <a:solidFill>
                  <a:srgbClr val="EFD7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Course creativity practice</a:t>
            </a:r>
            <a:br>
              <a:rPr lang="en-US" altLang="zh-CN" sz="3200" dirty="0">
                <a:solidFill>
                  <a:srgbClr val="EFD7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br>
            <a:endParaRPr lang="zh-CN" altLang="en-US" sz="3200" dirty="0">
              <a:solidFill>
                <a:srgbClr val="EFD7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4260645"/>
            <a:ext cx="12192000" cy="2630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prstClr val="black"/>
                </a:solidFill>
                <a:highlight>
                  <a:srgbClr val="FFFF00"/>
                </a:highlight>
                <a:latin typeface="仿宋" panose="02010609060101010101" pitchFamily="49" charset="-122"/>
                <a:ea typeface="仿宋" panose="02010609060101010101" pitchFamily="49" charset="-122"/>
              </a:rPr>
              <a:t>李环宇</a:t>
            </a:r>
            <a:r>
              <a:rPr lang="en-US" altLang="zh-CN" sz="2000" b="1" dirty="0">
                <a:solidFill>
                  <a:prstClr val="black"/>
                </a:solidFill>
                <a:highlight>
                  <a:srgbClr val="FFFF00"/>
                </a:highlight>
                <a:latin typeface="仿宋" panose="02010609060101010101" pitchFamily="49" charset="-122"/>
                <a:ea typeface="仿宋" panose="02010609060101010101" pitchFamily="49" charset="-122"/>
              </a:rPr>
              <a:t>(2211286), </a:t>
            </a:r>
            <a:r>
              <a:rPr lang="zh-CN" altLang="en-US" sz="2000" b="1" dirty="0">
                <a:solidFill>
                  <a:prstClr val="black"/>
                </a:solidFill>
                <a:highlight>
                  <a:srgbClr val="FFFF00"/>
                </a:highlight>
                <a:latin typeface="仿宋" panose="02010609060101010101" pitchFamily="49" charset="-122"/>
                <a:ea typeface="仿宋" panose="02010609060101010101" pitchFamily="49" charset="-122"/>
              </a:rPr>
              <a:t>刘天跃</a:t>
            </a:r>
            <a:r>
              <a:rPr lang="en-US" altLang="zh-CN" sz="2000" b="1" dirty="0">
                <a:solidFill>
                  <a:prstClr val="black"/>
                </a:solidFill>
                <a:highlight>
                  <a:srgbClr val="FFFF00"/>
                </a:highlight>
                <a:latin typeface="仿宋" panose="02010609060101010101" pitchFamily="49" charset="-122"/>
                <a:ea typeface="仿宋" panose="02010609060101010101" pitchFamily="49" charset="-122"/>
              </a:rPr>
              <a:t>(2211403), </a:t>
            </a:r>
            <a:r>
              <a:rPr lang="zh-CN" altLang="en-US" sz="2000" b="1" dirty="0">
                <a:solidFill>
                  <a:prstClr val="black"/>
                </a:solidFill>
                <a:highlight>
                  <a:srgbClr val="FFFF00"/>
                </a:highlight>
                <a:latin typeface="仿宋" panose="02010609060101010101" pitchFamily="49" charset="-122"/>
                <a:ea typeface="仿宋" panose="02010609060101010101" pitchFamily="49" charset="-122"/>
              </a:rPr>
              <a:t>张恒硕</a:t>
            </a:r>
            <a:r>
              <a:rPr lang="en-US" altLang="zh-CN" sz="2000" b="1" dirty="0">
                <a:solidFill>
                  <a:prstClr val="black"/>
                </a:solidFill>
                <a:highlight>
                  <a:srgbClr val="FFFF00"/>
                </a:highlight>
                <a:latin typeface="仿宋" panose="02010609060101010101" pitchFamily="49" charset="-122"/>
                <a:ea typeface="仿宋" panose="02010609060101010101" pitchFamily="49" charset="-122"/>
              </a:rPr>
              <a:t>(2212266), </a:t>
            </a:r>
            <a:r>
              <a:rPr lang="zh-CN" altLang="en-US" sz="2000" b="1" dirty="0">
                <a:solidFill>
                  <a:prstClr val="black"/>
                </a:solidFill>
                <a:highlight>
                  <a:srgbClr val="FFFF00"/>
                </a:highlight>
                <a:latin typeface="仿宋" panose="02010609060101010101" pitchFamily="49" charset="-122"/>
                <a:ea typeface="仿宋" panose="02010609060101010101" pitchFamily="49" charset="-122"/>
              </a:rPr>
              <a:t>张涛</a:t>
            </a:r>
            <a:r>
              <a:rPr lang="en-US" altLang="zh-CN" sz="2000" b="1" dirty="0">
                <a:solidFill>
                  <a:prstClr val="black"/>
                </a:solidFill>
                <a:highlight>
                  <a:srgbClr val="FFFF00"/>
                </a:highlight>
                <a:latin typeface="仿宋" panose="02010609060101010101" pitchFamily="49" charset="-122"/>
                <a:ea typeface="仿宋" panose="02010609060101010101" pitchFamily="49" charset="-122"/>
              </a:rPr>
              <a:t>(2211449)</a:t>
            </a:r>
            <a:endParaRPr lang="en-US" altLang="zh-CN" sz="2000" b="1" dirty="0">
              <a:solidFill>
                <a:prstClr val="black"/>
              </a:solidFill>
              <a:highlight>
                <a:srgbClr val="FFFF00"/>
              </a:highlight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000" b="1" dirty="0">
              <a:solidFill>
                <a:prstClr val="black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南开大学人工智能学院</a:t>
            </a:r>
            <a:endParaRPr lang="en-US" altLang="zh-CN" sz="2000" b="1" dirty="0">
              <a:solidFill>
                <a:prstClr val="black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2024</a:t>
            </a:r>
            <a:r>
              <a:rPr lang="zh-CN" altLang="en-US" sz="2000" b="1" dirty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年</a:t>
            </a:r>
            <a:r>
              <a:rPr lang="en-US" altLang="zh-CN" sz="2000" b="1" dirty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10</a:t>
            </a:r>
            <a:r>
              <a:rPr lang="zh-CN" altLang="en-US" sz="2000" b="1" dirty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月</a:t>
            </a:r>
            <a:r>
              <a:rPr lang="en-US" altLang="zh-CN" sz="2000" b="1" dirty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08</a:t>
            </a:r>
            <a:r>
              <a:rPr lang="zh-CN" altLang="en-US" sz="2000" b="1" dirty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日</a:t>
            </a:r>
            <a:endParaRPr lang="en-US" altLang="zh-CN" sz="2000" b="1" dirty="0">
              <a:solidFill>
                <a:prstClr val="black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>
              <a:lnSpc>
                <a:spcPct val="125000"/>
              </a:lnSpc>
            </a:pPr>
            <a:endParaRPr lang="en-US" altLang="zh-CN" dirty="0">
              <a:solidFill>
                <a:prstClr val="black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>
              <a:lnSpc>
                <a:spcPct val="125000"/>
              </a:lnSpc>
            </a:pPr>
            <a:endParaRPr lang="en-US" altLang="zh-CN" dirty="0">
              <a:solidFill>
                <a:prstClr val="black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651" y="27625"/>
            <a:ext cx="609719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EFD7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开题答辩报告 第</a:t>
            </a:r>
            <a:r>
              <a:rPr lang="en-US" altLang="zh-CN" sz="1800" dirty="0">
                <a:solidFill>
                  <a:srgbClr val="EFD7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</a:t>
            </a:r>
            <a:r>
              <a:rPr lang="zh-CN" altLang="en-US" sz="1800">
                <a:solidFill>
                  <a:srgbClr val="EFD7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组</a:t>
            </a:r>
            <a:endParaRPr lang="en-US" altLang="zh-CN" sz="1800" dirty="0">
              <a:solidFill>
                <a:srgbClr val="EFD7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-1200" y="6570000"/>
            <a:ext cx="2287200" cy="288000"/>
          </a:xfrm>
        </p:spPr>
        <p:txBody>
          <a:bodyPr/>
          <a:lstStyle/>
          <a:p>
            <a:fld id="{DF49337D-29B9-4787-B57E-E89E9765DCAF}" type="datetime1">
              <a:rPr lang="zh-CN" altLang="en-US" sz="1050" b="1" smtClean="0"/>
            </a:fld>
            <a:endParaRPr lang="zh-CN" altLang="en-US" sz="1050" b="1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2436125" y="6570000"/>
            <a:ext cx="7781663" cy="288000"/>
          </a:xfrm>
        </p:spPr>
        <p:txBody>
          <a:bodyPr/>
          <a:lstStyle/>
          <a:p>
            <a:r>
              <a:rPr lang="zh-CN" altLang="en-US" sz="1050" b="1" dirty="0"/>
              <a:t>人工智能技术</a:t>
            </a:r>
            <a:r>
              <a:rPr lang="en-US" altLang="zh-CN" sz="1050" b="1" dirty="0"/>
              <a:t>-</a:t>
            </a:r>
            <a:r>
              <a:rPr lang="zh-CN" altLang="en-US" sz="1050" b="1" dirty="0"/>
              <a:t>课程创意实践</a:t>
            </a:r>
            <a:endParaRPr lang="zh-CN" altLang="en-US" sz="1050" b="1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14452-8C96-4311-81FA-EF93C9DAC438}" type="slidenum">
              <a:rPr lang="zh-CN" altLang="en-US" sz="1050" b="1" smtClean="0">
                <a:solidFill>
                  <a:schemeClr val="bg1"/>
                </a:solidFill>
              </a:rPr>
            </a:fld>
            <a:endParaRPr lang="zh-CN" altLang="en-US" sz="1050" b="1" dirty="0">
              <a:solidFill>
                <a:schemeClr val="bg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82137" y="894586"/>
            <a:ext cx="10906461" cy="0"/>
          </a:xfrm>
          <a:prstGeom prst="line">
            <a:avLst/>
          </a:prstGeom>
          <a:ln>
            <a:solidFill>
              <a:srgbClr val="7E0C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8" t="26124" r="33459" b="25562"/>
          <a:stretch>
            <a:fillRect/>
          </a:stretch>
        </p:blipFill>
        <p:spPr>
          <a:xfrm>
            <a:off x="11288598" y="173133"/>
            <a:ext cx="721453" cy="721453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2137" y="371366"/>
            <a:ext cx="310564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7E0C6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项目题目</a:t>
            </a:r>
            <a:r>
              <a:rPr lang="en-US" altLang="zh-CN" sz="2800" dirty="0">
                <a:solidFill>
                  <a:srgbClr val="7E0C6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zh-CN" altLang="en-US" sz="2800" dirty="0">
              <a:solidFill>
                <a:srgbClr val="7E0C6E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0" y="2857022"/>
            <a:ext cx="12192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7E0C6E"/>
                </a:solidFill>
                <a:highlight>
                  <a:srgbClr val="FFFF00"/>
                </a:highlight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基于百炼平台的红楼梦数字人文交互系统</a:t>
            </a:r>
            <a:endParaRPr lang="zh-CN" altLang="en-US" sz="4000" dirty="0">
              <a:solidFill>
                <a:srgbClr val="7E0C6E"/>
              </a:solidFill>
              <a:highlight>
                <a:srgbClr val="FFFF00"/>
              </a:highlight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32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以林黛玉为例</a:t>
            </a:r>
            <a:endParaRPr lang="zh-CN" altLang="en-US" sz="3200" dirty="0">
              <a:solidFill>
                <a:srgbClr val="7E0C6E"/>
              </a:solidFill>
              <a:highlight>
                <a:srgbClr val="FFFF00"/>
              </a:highlight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-1200" y="6570000"/>
            <a:ext cx="2287200" cy="288000"/>
          </a:xfrm>
        </p:spPr>
        <p:txBody>
          <a:bodyPr/>
          <a:lstStyle/>
          <a:p>
            <a:fld id="{DF49337D-29B9-4787-B57E-E89E9765DCAF}" type="datetime1">
              <a:rPr lang="zh-CN" altLang="en-US" sz="1050" b="1" smtClean="0"/>
            </a:fld>
            <a:endParaRPr lang="zh-CN" altLang="en-US" sz="1050" b="1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2436125" y="6570000"/>
            <a:ext cx="7781663" cy="288000"/>
          </a:xfrm>
        </p:spPr>
        <p:txBody>
          <a:bodyPr/>
          <a:lstStyle/>
          <a:p>
            <a:r>
              <a:rPr lang="zh-CN" altLang="en-US" sz="1050" b="1" dirty="0"/>
              <a:t>人工智能技术</a:t>
            </a:r>
            <a:r>
              <a:rPr lang="en-US" altLang="zh-CN" sz="1050" b="1" dirty="0"/>
              <a:t>-</a:t>
            </a:r>
            <a:r>
              <a:rPr lang="zh-CN" altLang="en-US" sz="1050" b="1" dirty="0"/>
              <a:t>课程创意实践</a:t>
            </a:r>
            <a:endParaRPr lang="zh-CN" altLang="en-US" sz="1050" b="1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14452-8C96-4311-81FA-EF93C9DAC438}" type="slidenum">
              <a:rPr lang="zh-CN" altLang="en-US" sz="1050" b="1" smtClean="0">
                <a:solidFill>
                  <a:schemeClr val="bg1"/>
                </a:solidFill>
              </a:rPr>
            </a:fld>
            <a:endParaRPr lang="zh-CN" altLang="en-US" sz="1050" b="1" dirty="0">
              <a:solidFill>
                <a:schemeClr val="bg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82137" y="894586"/>
            <a:ext cx="10906461" cy="0"/>
          </a:xfrm>
          <a:prstGeom prst="line">
            <a:avLst/>
          </a:prstGeom>
          <a:ln>
            <a:solidFill>
              <a:srgbClr val="7E0C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8" t="26124" r="33459" b="25562"/>
          <a:stretch>
            <a:fillRect/>
          </a:stretch>
        </p:blipFill>
        <p:spPr>
          <a:xfrm>
            <a:off x="11288598" y="173133"/>
            <a:ext cx="721453" cy="721453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2270" y="371475"/>
            <a:ext cx="39579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项目介绍</a:t>
            </a:r>
            <a:r>
              <a:rPr lang="en-US" altLang="zh-CN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项目引入</a:t>
            </a:r>
            <a:r>
              <a:rPr lang="en-US" altLang="zh-CN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zh-CN" altLang="en-US" sz="2800" dirty="0">
              <a:solidFill>
                <a:srgbClr val="7E0C6E"/>
              </a:solidFill>
              <a:highlight>
                <a:srgbClr val="FFFF00"/>
              </a:highlight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7826" r="10807"/>
          <a:stretch>
            <a:fillRect/>
          </a:stretch>
        </p:blipFill>
        <p:spPr>
          <a:xfrm>
            <a:off x="7737475" y="1025525"/>
            <a:ext cx="3796030" cy="48729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852535" y="6029325"/>
            <a:ext cx="19107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b</a:t>
            </a:r>
            <a:r>
              <a:rPr lang="zh-CN" altLang="en-US" sz="1200"/>
              <a:t>站</a:t>
            </a:r>
            <a:r>
              <a:rPr lang="en-US" altLang="zh-CN" sz="1200"/>
              <a:t> </a:t>
            </a:r>
            <a:r>
              <a:rPr lang="zh-CN" altLang="en-US" sz="1200"/>
              <a:t>极客湾Geekerwan</a:t>
            </a:r>
            <a:endParaRPr lang="zh-CN" altLang="en-US" sz="1200"/>
          </a:p>
        </p:txBody>
      </p:sp>
      <p:sp>
        <p:nvSpPr>
          <p:cNvPr id="5" name="文本框 4"/>
          <p:cNvSpPr txBox="1"/>
          <p:nvPr/>
        </p:nvSpPr>
        <p:spPr>
          <a:xfrm>
            <a:off x="382270" y="967740"/>
            <a:ext cx="7268845" cy="1589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000"/>
              <a:t>数字人文交互系统</a:t>
            </a:r>
            <a:endParaRPr lang="zh-CN" altLang="en-US" sz="2000"/>
          </a:p>
          <a:p>
            <a:r>
              <a:rPr lang="en-US" altLang="zh-CN" sz="2000"/>
              <a:t>        </a:t>
            </a:r>
            <a:r>
              <a:rPr lang="zh-CN" altLang="en-US" sz="2000"/>
              <a:t>一种集成了先进的人工智能技术和人文元素的创新系统，通过融合深度学习、自然语言处理、计算机图形学等多种技术，创建并驱动虚拟人物或数字人物，与用户进行自然、流畅的交互。</a:t>
            </a:r>
            <a:endParaRPr lang="zh-CN" altLang="en-US" sz="2000"/>
          </a:p>
        </p:txBody>
      </p:sp>
      <p:pic>
        <p:nvPicPr>
          <p:cNvPr id="10" name="图片 9" descr="d1e9619adba1fe303eb9915a23531ab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9695" y="3571875"/>
            <a:ext cx="3213735" cy="1344930"/>
          </a:xfrm>
          <a:prstGeom prst="rect">
            <a:avLst/>
          </a:prstGeom>
        </p:spPr>
      </p:pic>
      <p:pic>
        <p:nvPicPr>
          <p:cNvPr id="12" name="图片 11" descr="b5134df8d68c584386586f365e39eb0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90" y="3571875"/>
            <a:ext cx="2689860" cy="134493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382270" y="2557145"/>
            <a:ext cx="72688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灵感来源</a:t>
            </a:r>
            <a:endParaRPr lang="zh-CN" altLang="en-US" sz="2000"/>
          </a:p>
          <a:p>
            <a:r>
              <a:rPr lang="zh-CN" altLang="en-US" sz="2000"/>
              <a:t> </a:t>
            </a:r>
            <a:r>
              <a:rPr lang="en-US" altLang="zh-CN" sz="2000"/>
              <a:t>      </a:t>
            </a:r>
            <a:r>
              <a:rPr lang="zh-CN" altLang="en-US" sz="2000"/>
              <a:t>数字生命，与数字人文交互系统属于不同概念，但都应用了数字化和人工智能技术。</a:t>
            </a:r>
            <a:endParaRPr lang="zh-CN" altLang="en-US" sz="2000"/>
          </a:p>
        </p:txBody>
      </p:sp>
      <p:sp>
        <p:nvSpPr>
          <p:cNvPr id="16" name="文本框 15"/>
          <p:cNvSpPr txBox="1"/>
          <p:nvPr/>
        </p:nvSpPr>
        <p:spPr>
          <a:xfrm>
            <a:off x="1536065" y="4961890"/>
            <a:ext cx="8293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/>
              <a:t>骇客帝国</a:t>
            </a:r>
            <a:endParaRPr lang="zh-CN" altLang="en-US" sz="1200"/>
          </a:p>
        </p:txBody>
      </p:sp>
      <p:sp>
        <p:nvSpPr>
          <p:cNvPr id="17" name="文本框 16"/>
          <p:cNvSpPr txBox="1"/>
          <p:nvPr/>
        </p:nvSpPr>
        <p:spPr>
          <a:xfrm>
            <a:off x="5102860" y="4961890"/>
            <a:ext cx="8280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/>
              <a:t>流浪地球</a:t>
            </a:r>
            <a:endParaRPr lang="zh-CN" altLang="en-US" sz="1200"/>
          </a:p>
        </p:txBody>
      </p:sp>
      <p:sp>
        <p:nvSpPr>
          <p:cNvPr id="18" name="文本框 17"/>
          <p:cNvSpPr txBox="1"/>
          <p:nvPr/>
        </p:nvSpPr>
        <p:spPr>
          <a:xfrm>
            <a:off x="419100" y="5191760"/>
            <a:ext cx="7232015" cy="1256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000"/>
              <a:t>       </a:t>
            </a:r>
            <a:r>
              <a:rPr lang="zh-CN" altLang="en-US" sz="2000"/>
              <a:t>数字人文交互系统在</a:t>
            </a:r>
            <a:r>
              <a:rPr lang="zh-CN" altLang="en-US" sz="2000">
                <a:sym typeface="+mn-ea"/>
              </a:rPr>
              <a:t>很多领域都有</a:t>
            </a:r>
            <a:r>
              <a:rPr lang="zh-CN" altLang="en-US" sz="2000"/>
              <a:t>应用，在一些博物馆、科技馆可以见到相关的交互设施。也有人实现了游戏方面的应用。本实践项目结合《</a:t>
            </a:r>
            <a:r>
              <a:rPr lang="zh-CN" altLang="en-US" sz="2000">
                <a:sym typeface="+mn-ea"/>
              </a:rPr>
              <a:t>红楼梦</a:t>
            </a:r>
            <a:r>
              <a:rPr lang="zh-CN" altLang="en-US" sz="2000"/>
              <a:t>》，利用不同的技术路线，旨在实现强交互能力的数字林黛玉交互平台。</a:t>
            </a:r>
            <a:endParaRPr lang="zh-CN" altLang="en-US" sz="2000"/>
          </a:p>
          <a:p>
            <a:endParaRPr lang="zh-CN" altLang="en-US" sz="200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-1200" y="6570000"/>
            <a:ext cx="2287200" cy="288000"/>
          </a:xfrm>
        </p:spPr>
        <p:txBody>
          <a:bodyPr/>
          <a:lstStyle/>
          <a:p>
            <a:fld id="{DF49337D-29B9-4787-B57E-E89E9765DCAF}" type="datetime1">
              <a:rPr lang="zh-CN" altLang="en-US" sz="1050" b="1" smtClean="0"/>
            </a:fld>
            <a:endParaRPr lang="zh-CN" altLang="en-US" sz="1050" b="1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2436125" y="6570000"/>
            <a:ext cx="7781663" cy="288000"/>
          </a:xfrm>
        </p:spPr>
        <p:txBody>
          <a:bodyPr/>
          <a:lstStyle/>
          <a:p>
            <a:r>
              <a:rPr lang="zh-CN" altLang="en-US" sz="1050" b="1" dirty="0"/>
              <a:t>人工智能技术</a:t>
            </a:r>
            <a:r>
              <a:rPr lang="en-US" altLang="zh-CN" sz="1050" b="1" dirty="0"/>
              <a:t>-</a:t>
            </a:r>
            <a:r>
              <a:rPr lang="zh-CN" altLang="en-US" sz="1050" b="1" dirty="0"/>
              <a:t>课程创意实践</a:t>
            </a:r>
            <a:endParaRPr lang="zh-CN" altLang="en-US" sz="1050" b="1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14452-8C96-4311-81FA-EF93C9DAC438}" type="slidenum">
              <a:rPr lang="zh-CN" altLang="en-US" sz="1050" b="1" smtClean="0">
                <a:solidFill>
                  <a:schemeClr val="bg1"/>
                </a:solidFill>
              </a:rPr>
            </a:fld>
            <a:endParaRPr lang="zh-CN" altLang="en-US" sz="1050" b="1" dirty="0">
              <a:solidFill>
                <a:schemeClr val="bg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82137" y="894586"/>
            <a:ext cx="10906461" cy="0"/>
          </a:xfrm>
          <a:prstGeom prst="line">
            <a:avLst/>
          </a:prstGeom>
          <a:ln>
            <a:solidFill>
              <a:srgbClr val="7E0C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8" t="26124" r="33459" b="25562"/>
          <a:stretch>
            <a:fillRect/>
          </a:stretch>
        </p:blipFill>
        <p:spPr>
          <a:xfrm>
            <a:off x="11288598" y="173133"/>
            <a:ext cx="721453" cy="721453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2270" y="371475"/>
            <a:ext cx="63588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项目介绍</a:t>
            </a:r>
            <a:r>
              <a:rPr lang="en-US" altLang="zh-CN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实现方法与预期成果</a:t>
            </a:r>
            <a:r>
              <a:rPr lang="en-US" altLang="zh-CN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zh-CN" altLang="en-US" sz="2800" dirty="0">
              <a:solidFill>
                <a:srgbClr val="7E0C6E"/>
              </a:solidFill>
              <a:highlight>
                <a:srgbClr val="FFFF00"/>
              </a:highlight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11140" y="1079500"/>
            <a:ext cx="6043295" cy="18484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algn="l"/>
            <a:r>
              <a:rPr lang="en-US" altLang="zh-CN" sz="2400"/>
              <a:t>  </a:t>
            </a:r>
            <a:r>
              <a:rPr lang="zh-CN" altLang="en-US" sz="2400"/>
              <a:t>建立全面的知识库，</a:t>
            </a:r>
            <a:r>
              <a:rPr lang="zh-CN" altLang="en-US" sz="2400">
                <a:sym typeface="+mn-ea"/>
              </a:rPr>
              <a:t>整合文化信息，使数字林黛玉栩栩如生。</a:t>
            </a:r>
            <a:endParaRPr lang="zh-CN" altLang="en-US" sz="2400"/>
          </a:p>
          <a:p>
            <a:r>
              <a:rPr lang="en-US" altLang="zh-CN" sz="2400"/>
              <a:t>       </a:t>
            </a:r>
            <a:r>
              <a:rPr lang="zh-CN" altLang="en-US" sz="2400"/>
              <a:t>开发功能完善的交互系统，提升用户的文化体验</a:t>
            </a:r>
            <a:r>
              <a:rPr lang="zh-CN" altLang="en-US" sz="2400">
                <a:sym typeface="+mn-ea"/>
              </a:rPr>
              <a:t>，实现自然对话。</a:t>
            </a:r>
            <a:endParaRPr lang="zh-CN" altLang="en-US" sz="2400">
              <a:sym typeface="+mn-ea"/>
            </a:endParaRPr>
          </a:p>
        </p:txBody>
      </p:sp>
      <p:pic>
        <p:nvPicPr>
          <p:cNvPr id="3" name="图片 2" descr="yuque_diagra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15" y="1130935"/>
            <a:ext cx="4662805" cy="4937125"/>
          </a:xfrm>
          <a:prstGeom prst="rect">
            <a:avLst/>
          </a:prstGeom>
        </p:spPr>
      </p:pic>
      <p:pic>
        <p:nvPicPr>
          <p:cNvPr id="4" name="图片 3" descr="0dc07b21255d2436be0baec1eeb8fd9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135" y="2656205"/>
            <a:ext cx="3178175" cy="3666490"/>
          </a:xfrm>
          <a:prstGeom prst="rect">
            <a:avLst/>
          </a:prstGeom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-1200" y="6570000"/>
            <a:ext cx="2287200" cy="288000"/>
          </a:xfrm>
        </p:spPr>
        <p:txBody>
          <a:bodyPr/>
          <a:lstStyle/>
          <a:p>
            <a:fld id="{DF49337D-29B9-4787-B57E-E89E9765DCAF}" type="datetime1">
              <a:rPr lang="zh-CN" altLang="en-US" sz="1050" b="1" smtClean="0"/>
            </a:fld>
            <a:endParaRPr lang="zh-CN" altLang="en-US" sz="1050" b="1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2436125" y="6570000"/>
            <a:ext cx="7781663" cy="288000"/>
          </a:xfrm>
        </p:spPr>
        <p:txBody>
          <a:bodyPr/>
          <a:lstStyle/>
          <a:p>
            <a:r>
              <a:rPr lang="zh-CN" altLang="en-US" sz="1050" b="1" dirty="0"/>
              <a:t>人工智能技术</a:t>
            </a:r>
            <a:r>
              <a:rPr lang="en-US" altLang="zh-CN" sz="1050" b="1" dirty="0"/>
              <a:t>-</a:t>
            </a:r>
            <a:r>
              <a:rPr lang="zh-CN" altLang="en-US" sz="1050" b="1" dirty="0"/>
              <a:t>课程创意实践</a:t>
            </a:r>
            <a:endParaRPr lang="zh-CN" altLang="en-US" sz="1050" b="1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14452-8C96-4311-81FA-EF93C9DAC438}" type="slidenum">
              <a:rPr lang="zh-CN" altLang="en-US" sz="1050" b="1" smtClean="0">
                <a:solidFill>
                  <a:schemeClr val="bg1"/>
                </a:solidFill>
              </a:rPr>
            </a:fld>
            <a:endParaRPr lang="zh-CN" altLang="en-US" sz="1050" b="1" dirty="0">
              <a:solidFill>
                <a:schemeClr val="bg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82137" y="894586"/>
            <a:ext cx="10906461" cy="0"/>
          </a:xfrm>
          <a:prstGeom prst="line">
            <a:avLst/>
          </a:prstGeom>
          <a:ln>
            <a:solidFill>
              <a:srgbClr val="7E0C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8" t="26124" r="33459" b="25562"/>
          <a:stretch>
            <a:fillRect/>
          </a:stretch>
        </p:blipFill>
        <p:spPr>
          <a:xfrm>
            <a:off x="11288598" y="173133"/>
            <a:ext cx="721453" cy="721453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2270" y="371475"/>
            <a:ext cx="928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特色创新</a:t>
            </a:r>
            <a:r>
              <a:rPr lang="en-US" altLang="zh-CN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文化碰撞</a:t>
            </a:r>
            <a:endParaRPr lang="zh-CN" altLang="en-US" sz="2800" dirty="0">
              <a:solidFill>
                <a:srgbClr val="7E0C6E"/>
              </a:solidFill>
              <a:highlight>
                <a:srgbClr val="FFFF00"/>
              </a:highlight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82270" y="1203960"/>
            <a:ext cx="10906125" cy="8401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>
                <a:sym typeface="+mn-ea"/>
              </a:rPr>
              <a:t>      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sym typeface="+mn-ea"/>
              </a:rPr>
              <a:t>实践项目将文化与技术相结合，整合了《红楼梦》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sym typeface="+mn-ea"/>
              </a:rPr>
              <a:t>的相关信息和林黛玉的个人信息，使林黛玉从书中走了出来，给予用户真实的对话观感。</a:t>
            </a:r>
            <a:endParaRPr lang="zh-CN" altLang="en-US"/>
          </a:p>
        </p:txBody>
      </p:sp>
      <p:pic>
        <p:nvPicPr>
          <p:cNvPr id="3" name="图片 2" descr="6bffef4f2e0f69db2b6d95ecf1cb2aed"/>
          <p:cNvPicPr>
            <a:picLocks noChangeAspect="1"/>
          </p:cNvPicPr>
          <p:nvPr/>
        </p:nvPicPr>
        <p:blipFill>
          <a:blip r:embed="rId2"/>
          <a:srcRect l="18734" r="23461"/>
          <a:stretch>
            <a:fillRect/>
          </a:stretch>
        </p:blipFill>
        <p:spPr>
          <a:xfrm>
            <a:off x="788035" y="2787015"/>
            <a:ext cx="3653155" cy="3555365"/>
          </a:xfrm>
          <a:prstGeom prst="rect">
            <a:avLst/>
          </a:prstGeom>
        </p:spPr>
      </p:pic>
      <p:pic>
        <p:nvPicPr>
          <p:cNvPr id="4" name="图片 3" descr="747fd3c38f9112cd388cf96fd919311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" y="2302510"/>
            <a:ext cx="4283075" cy="41300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388475" y="2622550"/>
            <a:ext cx="1899920" cy="36817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>
                <a:sym typeface="+mn-ea"/>
              </a:rPr>
              <a:t>       </a:t>
            </a:r>
            <a:r>
              <a:rPr lang="zh-CN" altLang="en-US" sz="2400">
                <a:sym typeface="+mn-ea"/>
              </a:rPr>
              <a:t>项目也可以拓展到更丰富的对话对象中去，带给用户文化与精神的多维度体验。</a:t>
            </a:r>
            <a:endParaRPr lang="zh-CN" altLang="en-US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8099 -0.0025 " pathEditMode="relative" rAng="0" ptsTypes="">
                                      <p:cBhvr>
                                        <p:cTn id="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  <p:bldP spid="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-1200" y="6570000"/>
            <a:ext cx="2287200" cy="288000"/>
          </a:xfrm>
        </p:spPr>
        <p:txBody>
          <a:bodyPr/>
          <a:lstStyle/>
          <a:p>
            <a:fld id="{DF49337D-29B9-4787-B57E-E89E9765DCAF}" type="datetime1">
              <a:rPr lang="zh-CN" altLang="en-US" sz="1050" b="1" smtClean="0"/>
            </a:fld>
            <a:endParaRPr lang="zh-CN" altLang="en-US" sz="1050" b="1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2436125" y="6570000"/>
            <a:ext cx="7781663" cy="288000"/>
          </a:xfrm>
        </p:spPr>
        <p:txBody>
          <a:bodyPr/>
          <a:lstStyle/>
          <a:p>
            <a:r>
              <a:rPr lang="zh-CN" altLang="en-US" sz="1050" b="1" dirty="0"/>
              <a:t>人工智能技术</a:t>
            </a:r>
            <a:r>
              <a:rPr lang="en-US" altLang="zh-CN" sz="1050" b="1" dirty="0"/>
              <a:t>-</a:t>
            </a:r>
            <a:r>
              <a:rPr lang="zh-CN" altLang="en-US" sz="1050" b="1" dirty="0"/>
              <a:t>课程创意实践</a:t>
            </a:r>
            <a:endParaRPr lang="zh-CN" altLang="en-US" sz="1050" b="1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14452-8C96-4311-81FA-EF93C9DAC438}" type="slidenum">
              <a:rPr lang="zh-CN" altLang="en-US" sz="1050" b="1" smtClean="0">
                <a:solidFill>
                  <a:schemeClr val="bg1"/>
                </a:solidFill>
              </a:rPr>
            </a:fld>
            <a:endParaRPr lang="zh-CN" altLang="en-US" sz="1050" b="1" dirty="0">
              <a:solidFill>
                <a:schemeClr val="bg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82137" y="894586"/>
            <a:ext cx="10906461" cy="0"/>
          </a:xfrm>
          <a:prstGeom prst="line">
            <a:avLst/>
          </a:prstGeom>
          <a:ln>
            <a:solidFill>
              <a:srgbClr val="7E0C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8" t="26124" r="33459" b="25562"/>
          <a:stretch>
            <a:fillRect/>
          </a:stretch>
        </p:blipFill>
        <p:spPr>
          <a:xfrm>
            <a:off x="11288598" y="173133"/>
            <a:ext cx="721453" cy="721453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2270" y="371475"/>
            <a:ext cx="48526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特色创新</a:t>
            </a:r>
            <a:r>
              <a:rPr lang="en-US" altLang="zh-CN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技术驱动</a:t>
            </a:r>
            <a:endParaRPr lang="zh-CN" altLang="en-US" sz="2800" dirty="0">
              <a:solidFill>
                <a:srgbClr val="7E0C6E"/>
              </a:solidFill>
              <a:highlight>
                <a:srgbClr val="FFFF00"/>
              </a:highlight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82270" y="1169670"/>
            <a:ext cx="4932680" cy="23152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/>
              <a:t>知识图谱</a:t>
            </a:r>
            <a:endParaRPr lang="zh-CN" altLang="en-US" sz="2400"/>
          </a:p>
          <a:p>
            <a:r>
              <a:rPr lang="zh-CN" altLang="en-US" sz="2400"/>
              <a:t> </a:t>
            </a:r>
            <a:r>
              <a:rPr lang="en-US" altLang="zh-CN" sz="2400"/>
              <a:t>      </a:t>
            </a:r>
            <a:r>
              <a:rPr lang="zh-CN" altLang="en-US" sz="2400"/>
              <a:t>利用知识图谱技术，构建了全面而准确的林黛玉知识库，涵盖了性格特点、人际关系、文化背景等多方面信息，为对话系统提供了坚实基础。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613400" y="3583940"/>
            <a:ext cx="5674995" cy="28098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/>
              <a:t>自然语言处理</a:t>
            </a:r>
            <a:endParaRPr lang="zh-CN" altLang="en-US" sz="2400"/>
          </a:p>
          <a:p>
            <a:r>
              <a:rPr lang="en-US" altLang="zh-CN" sz="2400"/>
              <a:t>       </a:t>
            </a:r>
            <a:r>
              <a:rPr lang="zh-CN" altLang="en-US" sz="2400"/>
              <a:t>利用百炼平台的预训练模型，结合林黛玉知识库的数据进行微调，提高了模型的准确性和鲁棒性，使其能够更好地理解和生成符合《红楼梦》背景的对话。</a:t>
            </a:r>
            <a:endParaRPr lang="zh-CN" altLang="en-US" sz="2400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yuque_diagra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090" y="1169670"/>
            <a:ext cx="5795010" cy="213931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330" y="3308985"/>
            <a:ext cx="2937510" cy="2937510"/>
          </a:xfrm>
          <a:prstGeom prst="rect">
            <a:avLst/>
          </a:prstGeom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-1200" y="6570000"/>
            <a:ext cx="2287200" cy="288000"/>
          </a:xfrm>
        </p:spPr>
        <p:txBody>
          <a:bodyPr/>
          <a:lstStyle/>
          <a:p>
            <a:fld id="{DF49337D-29B9-4787-B57E-E89E9765DCAF}" type="datetime1">
              <a:rPr lang="zh-CN" altLang="en-US" sz="1050" b="1" smtClean="0"/>
            </a:fld>
            <a:endParaRPr lang="zh-CN" altLang="en-US" sz="1050" b="1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2436125" y="6570000"/>
            <a:ext cx="7781663" cy="288000"/>
          </a:xfrm>
        </p:spPr>
        <p:txBody>
          <a:bodyPr/>
          <a:lstStyle/>
          <a:p>
            <a:r>
              <a:rPr lang="zh-CN" altLang="en-US" sz="1050" b="1" dirty="0"/>
              <a:t>人工智能技术</a:t>
            </a:r>
            <a:r>
              <a:rPr lang="en-US" altLang="zh-CN" sz="1050" b="1" dirty="0"/>
              <a:t>-</a:t>
            </a:r>
            <a:r>
              <a:rPr lang="zh-CN" altLang="en-US" sz="1050" b="1" dirty="0"/>
              <a:t>课程创意实践</a:t>
            </a:r>
            <a:endParaRPr lang="zh-CN" altLang="en-US" sz="1050" b="1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14452-8C96-4311-81FA-EF93C9DAC438}" type="slidenum">
              <a:rPr lang="zh-CN" altLang="en-US" sz="1050" b="1" smtClean="0">
                <a:solidFill>
                  <a:schemeClr val="bg1"/>
                </a:solidFill>
              </a:rPr>
            </a:fld>
            <a:endParaRPr lang="zh-CN" altLang="en-US" sz="1050" b="1" dirty="0">
              <a:solidFill>
                <a:schemeClr val="bg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82137" y="894586"/>
            <a:ext cx="10906461" cy="0"/>
          </a:xfrm>
          <a:prstGeom prst="line">
            <a:avLst/>
          </a:prstGeom>
          <a:ln>
            <a:solidFill>
              <a:srgbClr val="7E0C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8" t="26124" r="33459" b="25562"/>
          <a:stretch>
            <a:fillRect/>
          </a:stretch>
        </p:blipFill>
        <p:spPr>
          <a:xfrm>
            <a:off x="11288598" y="173133"/>
            <a:ext cx="721453" cy="721453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2270" y="371475"/>
            <a:ext cx="5613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特色创新</a:t>
            </a:r>
            <a:r>
              <a:rPr lang="en-US" altLang="zh-CN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solidFill>
                  <a:srgbClr val="7E0C6E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丰富的交互体验</a:t>
            </a:r>
            <a:endParaRPr lang="zh-CN" altLang="en-US" sz="2800" dirty="0">
              <a:solidFill>
                <a:srgbClr val="7E0C6E"/>
              </a:solidFill>
              <a:highlight>
                <a:srgbClr val="FFFF00"/>
              </a:highlight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8957" y="1005914"/>
            <a:ext cx="6607493" cy="52043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sym typeface="+mn-ea"/>
              </a:rPr>
              <a:t>①多模态输入</a:t>
            </a:r>
            <a:r>
              <a:rPr lang="en-US" altLang="zh-CN" sz="2400" dirty="0">
                <a:sym typeface="+mn-ea"/>
              </a:rPr>
              <a:t>	</a:t>
            </a:r>
            <a:r>
              <a:rPr lang="zh-CN" altLang="en-US" sz="2400" dirty="0">
                <a:sym typeface="+mn-ea"/>
              </a:rPr>
              <a:t>融合了语音合成技术，支持</a:t>
            </a:r>
            <a:r>
              <a:rPr lang="en-US" altLang="zh-CN" sz="2400" dirty="0">
                <a:sym typeface="+mn-ea"/>
              </a:rPr>
              <a:t>			</a:t>
            </a:r>
            <a:r>
              <a:rPr lang="zh-CN" altLang="en-US" sz="2400" dirty="0">
                <a:sym typeface="+mn-ea"/>
              </a:rPr>
              <a:t>文本输入并能进行自然流畅</a:t>
            </a:r>
            <a:r>
              <a:rPr lang="en-US" altLang="zh-CN" sz="2400" dirty="0">
                <a:sym typeface="+mn-ea"/>
              </a:rPr>
              <a:t>			</a:t>
            </a:r>
            <a:r>
              <a:rPr lang="zh-CN" altLang="en-US" sz="2400" dirty="0">
                <a:sym typeface="+mn-ea"/>
              </a:rPr>
              <a:t>的对话交流。</a:t>
            </a:r>
            <a:endParaRPr lang="zh-CN" altLang="en-US" sz="2400" dirty="0">
              <a:sym typeface="+mn-ea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sym typeface="+mn-ea"/>
              </a:rPr>
              <a:t>②用户界面设计</a:t>
            </a:r>
            <a:r>
              <a:rPr lang="en-US" altLang="zh-CN" sz="2400" dirty="0">
                <a:sym typeface="+mn-ea"/>
              </a:rPr>
              <a:t>	</a:t>
            </a:r>
            <a:r>
              <a:rPr lang="zh-CN" altLang="en-US" sz="2400" dirty="0">
                <a:sym typeface="+mn-ea"/>
              </a:rPr>
              <a:t>美观大方，反应迅速且操作</a:t>
            </a:r>
            <a:r>
              <a:rPr lang="en-US" altLang="zh-CN" sz="2400" dirty="0">
                <a:sym typeface="+mn-ea"/>
              </a:rPr>
              <a:t>			</a:t>
            </a:r>
            <a:r>
              <a:rPr lang="zh-CN" altLang="en-US" sz="2400" dirty="0">
                <a:sym typeface="+mn-ea"/>
              </a:rPr>
              <a:t>直观简便，让用户可以快速</a:t>
            </a:r>
            <a:r>
              <a:rPr lang="en-US" altLang="zh-CN" sz="2400" dirty="0">
                <a:sym typeface="+mn-ea"/>
              </a:rPr>
              <a:t>			</a:t>
            </a:r>
            <a:r>
              <a:rPr lang="zh-CN" altLang="en-US" sz="2400" dirty="0">
                <a:sym typeface="+mn-ea"/>
              </a:rPr>
              <a:t>熟悉并使用。</a:t>
            </a:r>
            <a:endParaRPr lang="zh-CN" altLang="en-US" sz="2400" dirty="0">
              <a:sym typeface="+mn-ea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sym typeface="+mn-ea"/>
              </a:rPr>
              <a:t>③情感识别</a:t>
            </a:r>
            <a:r>
              <a:rPr lang="en-US" altLang="zh-CN" sz="2400" dirty="0">
                <a:sym typeface="+mn-ea"/>
              </a:rPr>
              <a:t>		</a:t>
            </a:r>
            <a:r>
              <a:rPr lang="zh-CN" altLang="en-US" sz="2400" dirty="0">
                <a:sym typeface="+mn-ea"/>
              </a:rPr>
              <a:t>内置情感识别功能，让回复</a:t>
            </a:r>
            <a:r>
              <a:rPr lang="en-US" altLang="zh-CN" sz="2400" dirty="0">
                <a:sym typeface="+mn-ea"/>
              </a:rPr>
              <a:t>			</a:t>
            </a:r>
            <a:r>
              <a:rPr lang="zh-CN" altLang="en-US" sz="2400" dirty="0">
                <a:sym typeface="+mn-ea"/>
              </a:rPr>
              <a:t>更加贴近人性，使交流更加</a:t>
            </a:r>
            <a:r>
              <a:rPr lang="en-US" altLang="zh-CN" sz="2400" dirty="0">
                <a:sym typeface="+mn-ea"/>
              </a:rPr>
              <a:t>			</a:t>
            </a:r>
            <a:r>
              <a:rPr lang="zh-CN" altLang="en-US" sz="2400" dirty="0">
                <a:sym typeface="+mn-ea"/>
              </a:rPr>
              <a:t>自然真实。</a:t>
            </a:r>
            <a:endParaRPr lang="zh-CN" altLang="en-US" sz="2400" dirty="0">
              <a:sym typeface="+mn-ea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sym typeface="+mn-ea"/>
              </a:rPr>
              <a:t>④个性化互动</a:t>
            </a:r>
            <a:r>
              <a:rPr lang="en-US" altLang="zh-CN" sz="2400" dirty="0">
                <a:sym typeface="+mn-ea"/>
              </a:rPr>
              <a:t>	</a:t>
            </a:r>
            <a:r>
              <a:rPr lang="zh-CN" altLang="en-US" sz="2400" dirty="0">
                <a:sym typeface="+mn-ea"/>
              </a:rPr>
              <a:t>根据不同用户的输入及其情</a:t>
            </a:r>
            <a:r>
              <a:rPr lang="en-US" altLang="zh-CN" sz="2400" dirty="0">
                <a:sym typeface="+mn-ea"/>
              </a:rPr>
              <a:t>			</a:t>
            </a:r>
            <a:r>
              <a:rPr lang="zh-CN" altLang="en-US" sz="2400" dirty="0">
                <a:sym typeface="+mn-ea"/>
              </a:rPr>
              <a:t>感状态，生成契合林黛玉性</a:t>
            </a:r>
            <a:r>
              <a:rPr lang="en-US" altLang="zh-CN" sz="2400" dirty="0">
                <a:sym typeface="+mn-ea"/>
              </a:rPr>
              <a:t>			</a:t>
            </a:r>
            <a:r>
              <a:rPr lang="zh-CN" altLang="en-US" sz="2400" dirty="0">
                <a:sym typeface="+mn-ea"/>
              </a:rPr>
              <a:t>格特点的回应，增加用户的</a:t>
            </a:r>
            <a:r>
              <a:rPr lang="en-US" altLang="zh-CN" sz="2400" dirty="0">
                <a:sym typeface="+mn-ea"/>
              </a:rPr>
              <a:t>			</a:t>
            </a:r>
            <a:r>
              <a:rPr lang="zh-CN" altLang="en-US" sz="2400" dirty="0">
                <a:sym typeface="+mn-ea"/>
              </a:rPr>
              <a:t>沉浸感与互动乐趣。</a:t>
            </a:r>
            <a:endParaRPr lang="zh-CN" altLang="en-US" sz="2400" dirty="0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672" y="1395537"/>
            <a:ext cx="4066926" cy="4066926"/>
          </a:xfrm>
          <a:prstGeom prst="rect">
            <a:avLst/>
          </a:prstGeom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7730" y="3392251"/>
            <a:ext cx="7883525" cy="2798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00"/>
                </a:solidFill>
              </a14:hiddenFill>
            </a:ext>
            <a:ext uri="{91240B29-F687-4F45-9708-019B960494DF}">
              <a14:hiddenLine xmlns:a14="http://schemas.microsoft.com/office/drawing/2010/main" w="1">
                <a:solidFill>
                  <a:srgbClr val="CCE8C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5101680" y="1435138"/>
            <a:ext cx="1835624" cy="1414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dirty="0">
                <a:latin typeface="Castellar" panose="020A0402060406010301" pitchFamily="18" charset="0"/>
              </a:rPr>
              <a:t>Q&amp;A</a:t>
            </a:r>
            <a:endParaRPr lang="en-US" altLang="zh-CN" sz="3200" dirty="0">
              <a:latin typeface="Castellar" panose="020A0402060406010301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800" dirty="0">
                <a:latin typeface="Castellar" panose="020A0402060406010301" pitchFamily="18" charset="0"/>
              </a:rPr>
              <a:t>Thanks</a:t>
            </a:r>
            <a:r>
              <a:rPr lang="zh-CN" altLang="en-US" sz="2800" dirty="0">
                <a:latin typeface="Castellar" panose="020A0402060406010301" pitchFamily="18" charset="0"/>
              </a:rPr>
              <a:t>！</a:t>
            </a:r>
            <a:endParaRPr lang="en-US" altLang="zh-CN" sz="2800" dirty="0">
              <a:latin typeface="Castellar" panose="020A0402060406010301" pitchFamily="18" charset="0"/>
            </a:endParaRPr>
          </a:p>
        </p:txBody>
      </p:sp>
    </p:spTree>
  </p:cSld>
  <p:clrMapOvr>
    <a:masterClrMapping/>
  </p:clrMapOvr>
  <p:transition>
    <p:random/>
  </p:transition>
</p:sld>
</file>

<file path=ppt/tags/tag1.xml><?xml version="1.0" encoding="utf-8"?>
<p:tagLst xmlns:p="http://schemas.openxmlformats.org/presentationml/2006/main">
  <p:tag name="KSO_WPP_MARK_KEY" val="03c8569c-6832-402f-86a0-5833a21ea715"/>
  <p:tag name="COMMONDATA" val="eyJoZGlkIjoiYzdmZTY2NjYzODNiYjE3YTIyNWIyMjY0ZWQxNGYzOT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1131</Words>
  <Application>WPS 演示</Application>
  <PresentationFormat>宽屏</PresentationFormat>
  <Paragraphs>105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2" baseType="lpstr">
      <vt:lpstr>Arial</vt:lpstr>
      <vt:lpstr>宋体</vt:lpstr>
      <vt:lpstr>Wingdings</vt:lpstr>
      <vt:lpstr>MS PGothic</vt:lpstr>
      <vt:lpstr>黑体</vt:lpstr>
      <vt:lpstr>Times New Roman</vt:lpstr>
      <vt:lpstr>仿宋</vt:lpstr>
      <vt:lpstr>Castellar</vt:lpstr>
      <vt:lpstr>微软雅黑</vt:lpstr>
      <vt:lpstr>Arial Unicode MS</vt:lpstr>
      <vt:lpstr>等线 Light</vt:lpstr>
      <vt:lpstr>等线</vt:lpstr>
      <vt:lpstr>汉仪旗黑-50S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Hongpeng Wang</dc:creator>
  <cp:lastModifiedBy>张恒硕</cp:lastModifiedBy>
  <cp:revision>176</cp:revision>
  <cp:lastPrinted>2018-09-19T12:44:00Z</cp:lastPrinted>
  <dcterms:created xsi:type="dcterms:W3CDTF">2018-08-02T05:42:00Z</dcterms:created>
  <dcterms:modified xsi:type="dcterms:W3CDTF">2024-10-07T12:04:58Z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78277A686B734EF8863C0D8D2FAFCC52</vt:lpwstr>
  </property>
  <property fmtid="{D5CDD505-2E9C-101B-9397-08002B2CF9AE}" pid="3" name="KSOProductBuildVer">
    <vt:lpwstr>2052-12.1.0.17147</vt:lpwstr>
  </property>
</Properties>
</file>

<file path=docProps/thumbnail.jpeg>
</file>